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FD0594-5D8D-44C6-A5D6-F9127F0B5112}">
  <a:tblStyle styleId="{B1FD0594-5D8D-44C6-A5D6-F9127F0B511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StackOverflow: http://i.stack.imgur.com/hbO8v.jpg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Expose you to some foundational principles and available tools</a:t>
            </a:r>
            <a:endParaRPr/>
          </a:p>
          <a:p>
            <a:pPr indent="-3492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questions that build your intuitions about identifying problems where visualization techniques can help</a:t>
            </a:r>
            <a:endParaRPr/>
          </a:p>
          <a:p>
            <a:pPr indent="-349250" lvl="1" marL="7429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important: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you find opportunities to solve real problems in areas YOU care about (and hopefully learn some cool stuff about visualization along the way…)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Google Shape;58;p7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oto Sans Symbols"/>
              <a:buChar char="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hyperlink" Target="mailto:jcrouser@smith.edu" TargetMode="External"/><Relationship Id="rId5" Type="http://schemas.openxmlformats.org/officeDocument/2006/relationships/hyperlink" Target="http://www.science.smith.edu/~jcrouser" TargetMode="External"/><Relationship Id="rId6" Type="http://schemas.openxmlformats.org/officeDocument/2006/relationships/hyperlink" Target="mailto:mnewey@smith.edu" TargetMode="External"/><Relationship Id="rId7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40.png"/><Relationship Id="rId6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science.smith.edu/~jcrouser/SDS136/" TargetMode="External"/><Relationship Id="rId4" Type="http://schemas.openxmlformats.org/officeDocument/2006/relationships/hyperlink" Target="https://piazza.com/smith/fall2016/sds136/hom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Relationship Id="rId4" Type="http://schemas.openxmlformats.org/officeDocument/2006/relationships/image" Target="../media/image42.jpg"/><Relationship Id="rId5" Type="http://schemas.openxmlformats.org/officeDocument/2006/relationships/image" Target="../media/image3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5.jpg"/><Relationship Id="rId5" Type="http://schemas.openxmlformats.org/officeDocument/2006/relationships/image" Target="../media/image12.jp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17.jpg"/><Relationship Id="rId6" Type="http://schemas.openxmlformats.org/officeDocument/2006/relationships/image" Target="../media/image16.jpg"/><Relationship Id="rId7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LECTURE 01: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September 8, 2016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br>
              <a:rPr b="0" i="0" lang="en-US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SDS 136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2400" u="none" cap="none" strike="noStrike">
              <a:solidFill>
                <a:srgbClr val="55556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About this course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uman-computer-interaction.png"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905000" y="1828800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22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descr="human-computer-interaction.png" id="182" name="Google Shape;182;p22"/>
            <p:cNvPicPr preferRelativeResize="0"/>
            <p:nvPr/>
          </p:nvPicPr>
          <p:blipFill rotWithShape="1">
            <a:blip r:embed="rId3">
              <a:alphaModFix/>
            </a:blip>
            <a:srcRect b="51473" l="29581" r="26327" t="3742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3" name="Google Shape;183;p22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visualization?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034" y="1066800"/>
            <a:ext cx="8553269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 visualization?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034" y="1072323"/>
            <a:ext cx="8553269" cy="5246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Perhaps a more helpful question: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457200" y="2743200"/>
            <a:ext cx="82296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some ways </a:t>
            </a:r>
            <a:endParaRPr/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“visualization” can be 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</a:t>
            </a: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Does it help you spot trends?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304800" y="12954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1854, cholera broke out in London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127 people near Broad St. died within 3 days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616 people died within 30 days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 explanation: 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“Miasma in the atmosphere”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John Snow was the first to link the outbreak to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contaminated water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did he do it?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Talked to local residents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Identified a water pump as  a likely source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maps to illustrate his theory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Convinced authorities to disable the pump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2514600" y="6550223"/>
            <a:ext cx="66294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info here: http://en.wikipedia.org/wiki/1854_Broad_Street_cholera_outbreak </a:t>
            </a:r>
            <a:endParaRPr/>
          </a:p>
        </p:txBody>
      </p:sp>
      <p:pic>
        <p:nvPicPr>
          <p:cNvPr descr="Screen Shot 2015-02-18 at 12.43.25 AM.png"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3823" y="2362200"/>
            <a:ext cx="2821577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2-18 at 12.39.04 AM.png" id="210" name="Google Shape;210;p26"/>
          <p:cNvPicPr preferRelativeResize="0"/>
          <p:nvPr/>
        </p:nvPicPr>
        <p:blipFill rotWithShape="1">
          <a:blip r:embed="rId4">
            <a:alphaModFix/>
          </a:blip>
          <a:srcRect b="11845" l="0" r="0" t="0"/>
          <a:stretch/>
        </p:blipFill>
        <p:spPr>
          <a:xfrm>
            <a:off x="304800" y="1143000"/>
            <a:ext cx="8610600" cy="538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 rot="1800000">
            <a:off x="5406097" y="3850469"/>
            <a:ext cx="914400" cy="533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7"/>
          <p:cNvGrpSpPr/>
          <p:nvPr/>
        </p:nvGrpSpPr>
        <p:grpSpPr>
          <a:xfrm>
            <a:off x="2362200" y="1320800"/>
            <a:ext cx="6172200" cy="3733800"/>
            <a:chOff x="2362200" y="1219200"/>
            <a:chExt cx="6172200" cy="3733800"/>
          </a:xfrm>
        </p:grpSpPr>
        <p:sp>
          <p:nvSpPr>
            <p:cNvPr id="217" name="Google Shape;217;p27"/>
            <p:cNvSpPr/>
            <p:nvPr/>
          </p:nvSpPr>
          <p:spPr>
            <a:xfrm>
              <a:off x="2362200" y="1676400"/>
              <a:ext cx="12192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7315200" y="4191000"/>
              <a:ext cx="1219200" cy="7620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248400" y="1219200"/>
              <a:ext cx="1066800" cy="6096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Does it help you explore?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7"/>
          <p:cNvGrpSpPr/>
          <p:nvPr/>
        </p:nvGrpSpPr>
        <p:grpSpPr>
          <a:xfrm>
            <a:off x="1676400" y="1168400"/>
            <a:ext cx="5715000" cy="5562600"/>
            <a:chOff x="1676400" y="1168400"/>
            <a:chExt cx="5715000" cy="5562600"/>
          </a:xfrm>
        </p:grpSpPr>
        <p:grpSp>
          <p:nvGrpSpPr>
            <p:cNvPr id="222" name="Google Shape;222;p27"/>
            <p:cNvGrpSpPr/>
            <p:nvPr/>
          </p:nvGrpSpPr>
          <p:grpSpPr>
            <a:xfrm>
              <a:off x="1676400" y="1168400"/>
              <a:ext cx="5715000" cy="5562600"/>
              <a:chOff x="1676400" y="1066800"/>
              <a:chExt cx="5715000" cy="5562600"/>
            </a:xfrm>
          </p:grpSpPr>
          <p:grpSp>
            <p:nvGrpSpPr>
              <p:cNvPr id="223" name="Google Shape;223;p27"/>
              <p:cNvGrpSpPr/>
              <p:nvPr/>
            </p:nvGrpSpPr>
            <p:grpSpPr>
              <a:xfrm>
                <a:off x="1676400" y="1066800"/>
                <a:ext cx="5562600" cy="5562600"/>
                <a:chOff x="1676400" y="1066800"/>
                <a:chExt cx="5562600" cy="5562600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5715000" y="5867400"/>
                  <a:ext cx="12192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4038600" y="1066800"/>
                  <a:ext cx="10668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1676400" y="2971800"/>
                  <a:ext cx="990600" cy="7620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6248400" y="1905000"/>
                  <a:ext cx="990600" cy="685800"/>
                </a:xfrm>
                <a:prstGeom prst="ellipse">
                  <a:avLst/>
                </a:prstGeom>
                <a:solidFill>
                  <a:srgbClr val="FFFFFF">
                    <a:alpha val="46666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8" name="Google Shape;228;p27"/>
              <p:cNvSpPr/>
              <p:nvPr/>
            </p:nvSpPr>
            <p:spPr>
              <a:xfrm>
                <a:off x="6324600" y="4038600"/>
                <a:ext cx="1066800" cy="685800"/>
              </a:xfrm>
              <a:prstGeom prst="ellipse">
                <a:avLst/>
              </a:prstGeom>
              <a:solidFill>
                <a:srgbClr val="FFFFFF">
                  <a:alpha val="46666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27"/>
            <p:cNvSpPr/>
            <p:nvPr/>
          </p:nvSpPr>
          <p:spPr>
            <a:xfrm>
              <a:off x="5562600" y="2971800"/>
              <a:ext cx="1143000" cy="685800"/>
            </a:xfrm>
            <a:prstGeom prst="ellipse">
              <a:avLst/>
            </a:prstGeom>
            <a:solidFill>
              <a:srgbClr val="FFFFFF">
                <a:alpha val="4666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539" y="1168400"/>
            <a:ext cx="8181321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152400" y="6477000"/>
            <a:ext cx="13764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Credit: theyrule.net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Does it tell a story?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47800"/>
            <a:ext cx="822960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3886200" y="6400800"/>
            <a:ext cx="5181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Hans Rosling’s 200 Countries, 200 Years, 4 Minutes – The Joy of Stats – BBC Four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https://www.youtube.com/watch?v=jbkSRLYSojo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Visualization (def.)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://b-i.forbesimg.com/louiscolumbus/files/2013/10/Analytics.png" id="245" name="Google Shape;245;p29"/>
          <p:cNvSpPr/>
          <p:nvPr/>
        </p:nvSpPr>
        <p:spPr>
          <a:xfrm>
            <a:off x="155575" y="-2041525"/>
            <a:ext cx="5838825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alytics.png" id="246" name="Google Shape;246;p29"/>
          <p:cNvPicPr preferRelativeResize="0"/>
          <p:nvPr/>
        </p:nvPicPr>
        <p:blipFill rotWithShape="1">
          <a:blip r:embed="rId3">
            <a:alphaModFix/>
          </a:blip>
          <a:srcRect b="0" l="26471" r="0" t="0"/>
          <a:stretch/>
        </p:blipFill>
        <p:spPr>
          <a:xfrm>
            <a:off x="3581400" y="1905000"/>
            <a:ext cx="5145982" cy="3785616"/>
          </a:xfrm>
          <a:prstGeom prst="rect">
            <a:avLst/>
          </a:prstGeom>
          <a:noFill/>
          <a:ln cap="flat" cmpd="sng" w="9525">
            <a:solidFill>
              <a:srgbClr val="00539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" name="Google Shape;247;p29"/>
          <p:cNvSpPr txBox="1"/>
          <p:nvPr/>
        </p:nvSpPr>
        <p:spPr>
          <a:xfrm>
            <a:off x="457200" y="2590800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data that reinforce human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cognition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Wait… what is “data”?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5-09-14 at 2.02.42 PM.png" id="253" name="Google Shape;253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9826" l="0" r="0" t="-9826"/>
          <a:stretch/>
        </p:blipFill>
        <p:spPr>
          <a:xfrm>
            <a:off x="457200" y="1219200"/>
            <a:ext cx="82296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Data: a definition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is a set of </a:t>
            </a: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capture various aspects of the world: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4095" r="4740" t="0"/>
          <a:stretch/>
        </p:blipFill>
        <p:spPr>
          <a:xfrm>
            <a:off x="1752600" y="2560905"/>
            <a:ext cx="5334000" cy="292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2206350" y="5638800"/>
            <a:ext cx="20170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Tuition rates,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4051019" y="5638800"/>
            <a:ext cx="30662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enrollment numbers,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2913907" y="6019800"/>
            <a:ext cx="32201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vs. private, etc.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084" l="0" r="0" t="0"/>
          <a:stretch/>
        </p:blipFill>
        <p:spPr>
          <a:xfrm>
            <a:off x="1676400" y="1905000"/>
            <a:ext cx="1650958" cy="24042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02" name="Google Shape;102;p14"/>
          <p:cNvSpPr txBox="1"/>
          <p:nvPr/>
        </p:nvSpPr>
        <p:spPr>
          <a:xfrm>
            <a:off x="1600200" y="4495800"/>
            <a:ext cx="42672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R. Jordan Crouser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jcrouser@smith.edu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Location: Ford 344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Office Hours: W 10am-12p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www.science.smith.edu/~jcrouser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562600" y="4495800"/>
            <a:ext cx="30480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Maggie Lind Newey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mnewey@smith.edu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Location: Smith College 	 	 Museum of Art</a:t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7">
            <a:alphaModFix/>
          </a:blip>
          <a:srcRect b="20113" l="30357" r="32143" t="4762"/>
          <a:stretch/>
        </p:blipFill>
        <p:spPr>
          <a:xfrm>
            <a:off x="5867400" y="1905000"/>
            <a:ext cx="1600200" cy="240426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b="10517" l="0" r="0" t="16044"/>
          <a:stretch/>
        </p:blipFill>
        <p:spPr>
          <a:xfrm>
            <a:off x="1746504" y="2590800"/>
            <a:ext cx="5340096" cy="2929227"/>
          </a:xfrm>
          <a:prstGeom prst="rect">
            <a:avLst/>
          </a:prstGeom>
          <a:noFill/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70" name="Google Shape;270;p3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Data: a definition</a:t>
            </a:r>
            <a:endParaRPr/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dataset also contains a set of </a:t>
            </a: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(also called </a:t>
            </a: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records)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over these variables. For example: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1788677" y="5638800"/>
            <a:ext cx="26309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$46,288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4174027" y="5638800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2,563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3598139" y="6019800"/>
            <a:ext cx="18517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private, etc.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17462" l="0" r="0" t="0"/>
          <a:stretch/>
        </p:blipFill>
        <p:spPr>
          <a:xfrm>
            <a:off x="1752600" y="2590800"/>
            <a:ext cx="5334000" cy="2932682"/>
          </a:xfrm>
          <a:prstGeom prst="rect">
            <a:avLst/>
          </a:prstGeom>
          <a:noFill/>
          <a:ln cap="sq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dataset also contains a set of </a:t>
            </a: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observations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(also called </a:t>
            </a: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records)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over these variables. For example: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Data: a definition</a:t>
            </a:r>
            <a:endParaRPr/>
          </a:p>
        </p:txBody>
      </p:sp>
      <p:sp>
        <p:nvSpPr>
          <p:cNvPr id="283" name="Google Shape;283;p33"/>
          <p:cNvSpPr txBox="1"/>
          <p:nvPr/>
        </p:nvSpPr>
        <p:spPr>
          <a:xfrm>
            <a:off x="1800098" y="5638800"/>
            <a:ext cx="26080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tuition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$16,115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4250227" y="5638800"/>
            <a:ext cx="30649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enrollment =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28,635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3657952" y="6019800"/>
            <a:ext cx="17320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public, etc.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0" y="4648200"/>
            <a:ext cx="723900" cy="767425"/>
          </a:xfrm>
          <a:prstGeom prst="rect">
            <a:avLst/>
          </a:prstGeom>
          <a:noFill/>
          <a:ln cap="sq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One way to think about this: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2" name="Google Shape;292;p34"/>
          <p:cNvGraphicFramePr/>
          <p:nvPr/>
        </p:nvGraphicFramePr>
        <p:xfrm>
          <a:off x="1066800" y="1600200"/>
          <a:ext cx="3000000" cy="3000000"/>
        </p:xfrm>
        <a:graphic>
          <a:graphicData uri="http://schemas.openxmlformats.org/drawingml/2006/table">
            <a:tbl>
              <a:tblPr bandCol="1" bandRow="1" firstRow="1">
                <a:noFill/>
                <a:tableStyleId>{B1FD0594-5D8D-44C6-A5D6-F9127F0B5112}</a:tableStyleId>
              </a:tblPr>
              <a:tblGrid>
                <a:gridCol w="1752600"/>
                <a:gridCol w="1234450"/>
                <a:gridCol w="1493525"/>
                <a:gridCol w="1493525"/>
                <a:gridCol w="1188725"/>
              </a:tblGrid>
              <a:tr h="584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Tuition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Enrollment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 vs. Private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…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Smith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College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$46,288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2,563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UMass Amherst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$16,115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28,635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public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8EC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8ECEA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Hampshire College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$48,065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1,400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Mount Holyoke</a:t>
                      </a:r>
                      <a:r>
                        <a:rPr lang="en-US" sz="1800"/>
                        <a:t> College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$43,886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2,189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9ECEB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Amherst College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$50,562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1,792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private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⋮</a:t>
                      </a:r>
                      <a:endParaRPr sz="3200"/>
                    </a:p>
                  </a:txBody>
                  <a:tcPr marT="45725" marB="45725" marR="91450" marL="91450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9EC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solidFill>
                      <a:srgbClr val="E9ECEB"/>
                    </a:solidFill>
                  </a:tcPr>
                </a:tc>
              </a:tr>
            </a:tbl>
          </a:graphicData>
        </a:graphic>
      </p:graphicFrame>
      <p:grpSp>
        <p:nvGrpSpPr>
          <p:cNvPr id="293" name="Google Shape;293;p34"/>
          <p:cNvGrpSpPr/>
          <p:nvPr/>
        </p:nvGrpSpPr>
        <p:grpSpPr>
          <a:xfrm>
            <a:off x="3352800" y="1161288"/>
            <a:ext cx="4343400" cy="362712"/>
            <a:chOff x="3352800" y="1161288"/>
            <a:chExt cx="4343400" cy="362712"/>
          </a:xfrm>
        </p:grpSpPr>
        <p:sp>
          <p:nvSpPr>
            <p:cNvPr id="294" name="Google Shape;294;p34"/>
            <p:cNvSpPr/>
            <p:nvPr/>
          </p:nvSpPr>
          <p:spPr>
            <a:xfrm rot="-5400000">
              <a:off x="5448300" y="-723900"/>
              <a:ext cx="152400" cy="4343400"/>
            </a:xfrm>
            <a:prstGeom prst="rightBracket">
              <a:avLst>
                <a:gd fmla="val 8333" name="adj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4724400" y="1161288"/>
              <a:ext cx="1524000" cy="362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 b="1" sz="180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34"/>
          <p:cNvGrpSpPr/>
          <p:nvPr/>
        </p:nvGrpSpPr>
        <p:grpSpPr>
          <a:xfrm rot="-5400000">
            <a:off x="-952500" y="3771900"/>
            <a:ext cx="3429000" cy="609600"/>
            <a:chOff x="3962400" y="1237488"/>
            <a:chExt cx="3429000" cy="304800"/>
          </a:xfrm>
        </p:grpSpPr>
        <p:sp>
          <p:nvSpPr>
            <p:cNvPr id="297" name="Google Shape;297;p34"/>
            <p:cNvSpPr/>
            <p:nvPr/>
          </p:nvSpPr>
          <p:spPr>
            <a:xfrm rot="-5400000">
              <a:off x="5654041" y="-271273"/>
              <a:ext cx="45719" cy="3429000"/>
            </a:xfrm>
            <a:prstGeom prst="rightBracket">
              <a:avLst>
                <a:gd fmla="val 8333" name="adj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648200" y="1237488"/>
              <a:ext cx="2057400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1" sz="180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Another way to think about this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5"/>
          <p:cNvSpPr txBox="1"/>
          <p:nvPr>
            <p:ph idx="1" type="body"/>
          </p:nvPr>
        </p:nvSpPr>
        <p:spPr>
          <a:xfrm>
            <a:off x="457200" y="1600200"/>
            <a:ext cx="8686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school_obs: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def __init__(tuition, enrollment, 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pub_or_priv):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self.tuition = tuition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self.enrollment = enrollment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self.pub_or_priv = pub_or_priv</a:t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smith = school_obs(46288, 2563, “private”)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umass = school_obs(16115, 28635, “public”)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05" name="Google Shape;305;p35"/>
          <p:cNvGrpSpPr/>
          <p:nvPr/>
        </p:nvGrpSpPr>
        <p:grpSpPr>
          <a:xfrm rot="5400000">
            <a:off x="6905244" y="2714244"/>
            <a:ext cx="2743200" cy="362712"/>
            <a:chOff x="4495800" y="1161288"/>
            <a:chExt cx="2743200" cy="362712"/>
          </a:xfrm>
        </p:grpSpPr>
        <p:sp>
          <p:nvSpPr>
            <p:cNvPr id="306" name="Google Shape;306;p35"/>
            <p:cNvSpPr/>
            <p:nvPr/>
          </p:nvSpPr>
          <p:spPr>
            <a:xfrm rot="-5400000">
              <a:off x="5791200" y="76200"/>
              <a:ext cx="152400" cy="2743200"/>
            </a:xfrm>
            <a:prstGeom prst="rightBracket">
              <a:avLst>
                <a:gd fmla="val 8333" name="adj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5029200" y="1161288"/>
              <a:ext cx="1524000" cy="3627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 b="1" sz="180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35"/>
          <p:cNvGrpSpPr/>
          <p:nvPr/>
        </p:nvGrpSpPr>
        <p:grpSpPr>
          <a:xfrm>
            <a:off x="914399" y="4495800"/>
            <a:ext cx="6934200" cy="609600"/>
            <a:chOff x="3962400" y="1237488"/>
            <a:chExt cx="3429000" cy="304800"/>
          </a:xfrm>
        </p:grpSpPr>
        <p:sp>
          <p:nvSpPr>
            <p:cNvPr id="309" name="Google Shape;309;p35"/>
            <p:cNvSpPr/>
            <p:nvPr/>
          </p:nvSpPr>
          <p:spPr>
            <a:xfrm rot="-5400000">
              <a:off x="5654041" y="-271273"/>
              <a:ext cx="45719" cy="3429000"/>
            </a:xfrm>
            <a:prstGeom prst="rightBracket">
              <a:avLst>
                <a:gd fmla="val 8333" name="adj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5168203" y="1237488"/>
              <a:ext cx="1055077" cy="3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D2533C"/>
                  </a:solidFill>
                  <a:latin typeface="Arial"/>
                  <a:ea typeface="Arial"/>
                  <a:cs typeface="Arial"/>
                  <a:sym typeface="Arial"/>
                </a:rPr>
                <a:t>OBSERVATIONS</a:t>
              </a:r>
              <a:endParaRPr b="1" sz="180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Yet another way to think about this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447800"/>
            <a:ext cx="4125985" cy="431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371600"/>
            <a:ext cx="3093229" cy="525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6"/>
          <p:cNvGrpSpPr/>
          <p:nvPr/>
        </p:nvGrpSpPr>
        <p:grpSpPr>
          <a:xfrm>
            <a:off x="1733048" y="859268"/>
            <a:ext cx="3618135" cy="1225800"/>
            <a:chOff x="1733048" y="859268"/>
            <a:chExt cx="3618135" cy="1225800"/>
          </a:xfrm>
        </p:grpSpPr>
        <p:sp>
          <p:nvSpPr>
            <p:cNvPr id="319" name="Google Shape;319;p36"/>
            <p:cNvSpPr/>
            <p:nvPr/>
          </p:nvSpPr>
          <p:spPr>
            <a:xfrm rot="2866789">
              <a:off x="4056229" y="1357908"/>
              <a:ext cx="1447808" cy="22852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6"/>
            <p:cNvSpPr/>
            <p:nvPr/>
          </p:nvSpPr>
          <p:spPr>
            <a:xfrm rot="9121369">
              <a:off x="1701811" y="1231755"/>
              <a:ext cx="1453573" cy="22868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6"/>
            <p:cNvSpPr txBox="1"/>
            <p:nvPr/>
          </p:nvSpPr>
          <p:spPr>
            <a:xfrm>
              <a:off x="2388350" y="964200"/>
              <a:ext cx="2392200" cy="763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Information about the artist: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Name, place/date of birth,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date of death (if deceased)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36"/>
          <p:cNvGrpSpPr/>
          <p:nvPr/>
        </p:nvGrpSpPr>
        <p:grpSpPr>
          <a:xfrm>
            <a:off x="1984757" y="1809800"/>
            <a:ext cx="3285091" cy="835727"/>
            <a:chOff x="2012836" y="1219203"/>
            <a:chExt cx="3285091" cy="835727"/>
          </a:xfrm>
        </p:grpSpPr>
        <p:sp>
          <p:nvSpPr>
            <p:cNvPr id="323" name="Google Shape;323;p36"/>
            <p:cNvSpPr/>
            <p:nvPr/>
          </p:nvSpPr>
          <p:spPr>
            <a:xfrm rot="1848289">
              <a:off x="4222334" y="1562411"/>
              <a:ext cx="1094285" cy="22843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6"/>
            <p:cNvSpPr/>
            <p:nvPr/>
          </p:nvSpPr>
          <p:spPr>
            <a:xfrm rot="9211904">
              <a:off x="2034697" y="1366864"/>
              <a:ext cx="555977" cy="22861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6"/>
            <p:cNvSpPr txBox="1"/>
            <p:nvPr/>
          </p:nvSpPr>
          <p:spPr>
            <a:xfrm>
              <a:off x="2391129" y="1219203"/>
              <a:ext cx="2437500" cy="513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Information about the piece: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Title, date, medium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" name="Google Shape;326;p36"/>
          <p:cNvGrpSpPr/>
          <p:nvPr/>
        </p:nvGrpSpPr>
        <p:grpSpPr>
          <a:xfrm>
            <a:off x="2628648" y="4169897"/>
            <a:ext cx="2647864" cy="1241303"/>
            <a:chOff x="2548737" y="2286095"/>
            <a:chExt cx="2647864" cy="1241303"/>
          </a:xfrm>
        </p:grpSpPr>
        <p:sp>
          <p:nvSpPr>
            <p:cNvPr id="327" name="Google Shape;327;p36"/>
            <p:cNvSpPr/>
            <p:nvPr/>
          </p:nvSpPr>
          <p:spPr>
            <a:xfrm rot="-2135822">
              <a:off x="3817533" y="2838384"/>
              <a:ext cx="1447737" cy="22877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6"/>
            <p:cNvSpPr/>
            <p:nvPr/>
          </p:nvSpPr>
          <p:spPr>
            <a:xfrm rot="-8100000">
              <a:off x="2459804" y="2764406"/>
              <a:ext cx="1447589" cy="22867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 txBox="1"/>
            <p:nvPr/>
          </p:nvSpPr>
          <p:spPr>
            <a:xfrm>
              <a:off x="2548737" y="2819398"/>
              <a:ext cx="2137200" cy="708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Curated description and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relevant contextual information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36"/>
          <p:cNvGrpSpPr/>
          <p:nvPr/>
        </p:nvGrpSpPr>
        <p:grpSpPr>
          <a:xfrm>
            <a:off x="1773251" y="3030475"/>
            <a:ext cx="3500948" cy="2043825"/>
            <a:chOff x="1745775" y="2196036"/>
            <a:chExt cx="3500948" cy="2043825"/>
          </a:xfrm>
        </p:grpSpPr>
        <p:sp>
          <p:nvSpPr>
            <p:cNvPr id="331" name="Google Shape;331;p36"/>
            <p:cNvSpPr/>
            <p:nvPr/>
          </p:nvSpPr>
          <p:spPr>
            <a:xfrm rot="2641946">
              <a:off x="3731234" y="3462656"/>
              <a:ext cx="1670778" cy="22871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 rot="-8100000">
              <a:off x="1669307" y="2542347"/>
              <a:ext cx="1074237" cy="22867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6"/>
            <p:cNvSpPr txBox="1"/>
            <p:nvPr/>
          </p:nvSpPr>
          <p:spPr>
            <a:xfrm>
              <a:off x="2260587" y="2550148"/>
              <a:ext cx="2870400" cy="597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Information about the donation: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Name of donor, reference number</a:t>
              </a: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36"/>
          <p:cNvSpPr txBox="1"/>
          <p:nvPr/>
        </p:nvSpPr>
        <p:spPr>
          <a:xfrm>
            <a:off x="4038600" y="6019800"/>
            <a:ext cx="483830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Kinds of information = variables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 text on the placard = observations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Data: a definition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Each variable may be either </a:t>
            </a:r>
            <a:r>
              <a:rPr b="0" i="1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independent</a:t>
            </a: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1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dependent</a:t>
            </a:r>
            <a:r>
              <a:rPr b="0" i="0" lang="en-US" sz="2400" u="none" cap="none" strike="noStrike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5560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0" i="1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independent variable </a:t>
            </a: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is not controlled or affected by another variable (e.g., time in a time-series dataset)</a:t>
            </a:r>
            <a:endParaRPr/>
          </a:p>
          <a:p>
            <a:pPr indent="-35560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1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dependent variable</a:t>
            </a: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is affected by a variation in one or more associated independent variables (e.g., temperature in a region)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Basic data types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Scale / Quantitative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Ratio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Interval</a:t>
            </a:r>
            <a:endParaRPr/>
          </a:p>
        </p:txBody>
      </p:sp>
      <p:sp>
        <p:nvSpPr>
          <p:cNvPr id="347" name="Google Shape;347;p38"/>
          <p:cNvSpPr txBox="1"/>
          <p:nvPr/>
        </p:nvSpPr>
        <p:spPr>
          <a:xfrm>
            <a:off x="4267200" y="1594338"/>
            <a:ext cx="4554415" cy="4577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unordered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set		{…}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non-numeric values 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example: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925" lvl="0" marL="28892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Categorical (finite) data</a:t>
            </a:r>
            <a:endParaRPr/>
          </a:p>
          <a:p>
            <a:pPr indent="-6350" lvl="1" marL="4000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{apple, orange, pear}</a:t>
            </a:r>
            <a:endParaRPr/>
          </a:p>
          <a:p>
            <a:pPr indent="-6350" lvl="1" marL="4000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{red, green, blue}</a:t>
            </a:r>
            <a:endParaRPr/>
          </a:p>
          <a:p>
            <a:pPr indent="-6350" lvl="1" marL="4000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8925" lvl="0" marL="28892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Arbitrary (infinite) data</a:t>
            </a:r>
            <a:endParaRPr/>
          </a:p>
          <a:p>
            <a:pPr indent="-6350" lvl="1" marL="4000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{“12 Main St. Boston MA”, “45 Wall St. New York NY”, …}</a:t>
            </a:r>
            <a:endParaRPr/>
          </a:p>
          <a:p>
            <a:pPr indent="-6350" lvl="1" marL="4000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{“John Smith”, “Jane Doe”, …}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/>
        </p:nvSpPr>
        <p:spPr>
          <a:xfrm>
            <a:off x="4267201" y="1591056"/>
            <a:ext cx="4553712" cy="4577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ordered set 		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&lt;…&gt;</a:t>
            </a:r>
            <a:endParaRPr sz="2400">
              <a:solidFill>
                <a:srgbClr val="D253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(also known as a tuple)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example: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Numeric: &lt;2, 4, 6, 8&gt;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Binary:    &lt;0, 1&gt;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Non-numeric: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&lt;G, PG, PG-13, R&gt;</a:t>
            </a:r>
            <a:endParaRPr/>
          </a:p>
        </p:txBody>
      </p:sp>
      <p:sp>
        <p:nvSpPr>
          <p:cNvPr id="353" name="Google Shape;353;p3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Basic data types</a:t>
            </a:r>
            <a:endParaRPr/>
          </a:p>
        </p:txBody>
      </p:sp>
      <p:sp>
        <p:nvSpPr>
          <p:cNvPr id="354" name="Google Shape;354;p39"/>
          <p:cNvSpPr txBox="1"/>
          <p:nvPr>
            <p:ph idx="1" type="body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Scale / Quantitative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Ratio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Interval</a:t>
            </a:r>
            <a:endParaRPr b="0" i="0" sz="2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Basic data types</a:t>
            </a:r>
            <a:endParaRPr/>
          </a:p>
        </p:txBody>
      </p:sp>
      <p:sp>
        <p:nvSpPr>
          <p:cNvPr id="360" name="Google Shape;360;p40"/>
          <p:cNvSpPr txBox="1"/>
          <p:nvPr>
            <p:ph idx="1" type="body"/>
          </p:nvPr>
        </p:nvSpPr>
        <p:spPr>
          <a:xfrm>
            <a:off x="457200" y="1600200"/>
            <a:ext cx="411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/ Quantitative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Ratio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Interval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4270248" y="1594338"/>
            <a:ext cx="464515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numeric range		</a:t>
            </a:r>
            <a:r>
              <a:rPr lang="en-US" sz="24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[…]</a:t>
            </a:r>
            <a:endParaRPr sz="2400">
              <a:solidFill>
                <a:srgbClr val="29293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Ratios</a:t>
            </a:r>
            <a:endParaRPr/>
          </a:p>
          <a:p>
            <a:pPr indent="-46355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from “absolute zero”</a:t>
            </a:r>
            <a:endParaRPr/>
          </a:p>
          <a:p>
            <a:pPr indent="-46355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compared mathematically using division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6355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example: height, weight</a:t>
            </a:r>
            <a:endParaRPr/>
          </a:p>
          <a:p>
            <a:pPr indent="-6350" lvl="1" marL="4000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Intervals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6355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Ordered numeric elements that can be mathematically manipulated, but cannot be compared as ratios</a:t>
            </a:r>
            <a:endParaRPr/>
          </a:p>
          <a:p>
            <a:pPr indent="-463550" lvl="1" marL="8572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E.g.: date, current time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Converting between basic data types</a:t>
            </a:r>
            <a:endParaRPr/>
          </a:p>
        </p:txBody>
      </p:sp>
      <p:sp>
        <p:nvSpPr>
          <p:cNvPr id="368" name="Google Shape;368;p41"/>
          <p:cNvSpPr txBox="1"/>
          <p:nvPr>
            <p:ph idx="1" type="body"/>
          </p:nvPr>
        </p:nvSpPr>
        <p:spPr>
          <a:xfrm>
            <a:off x="457200" y="1600200"/>
            <a:ext cx="80772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 → O	[0, 100] → &lt;F, D, C, B, A&gt;</a:t>
            </a:r>
            <a:endParaRPr/>
          </a:p>
          <a:p>
            <a:pPr indent="-6350" lvl="1" marL="40005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Merriweather San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→ N	&lt;F, D, C, B, A&gt; → {C, B, F, D, A}</a:t>
            </a:r>
            <a:endParaRPr/>
          </a:p>
          <a:p>
            <a:pPr indent="-6350" lvl="1" marL="40005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Merriweather San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→ O  	(??)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{John, Mike, Bob} → &lt;Bob, John, Mike&gt;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{red, green, blue} → &lt;blue, green, red&gt;</a:t>
            </a:r>
            <a:endParaRPr/>
          </a:p>
          <a:p>
            <a:pPr indent="-6350" lvl="1" marL="40005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Merriweather San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→ Q  	(??)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Hashing?</a:t>
            </a:r>
            <a:endParaRPr/>
          </a:p>
          <a:p>
            <a:pPr indent="-3492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Bob + John = ??</a:t>
            </a:r>
            <a:endParaRPr/>
          </a:p>
          <a:p>
            <a:pPr indent="-24130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1" marL="400050" marR="0" rtl="0" algn="ct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Merriweather Sans"/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what do you notice?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1"/>
          <p:cNvSpPr txBox="1"/>
          <p:nvPr/>
        </p:nvSpPr>
        <p:spPr>
          <a:xfrm>
            <a:off x="1839800" y="6564150"/>
            <a:ext cx="725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Readings in Information Visualization: Using Vision To Think. Card, Mackinglay, Schneiderman, 1999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762000" y="5562600"/>
            <a:ext cx="74676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Jordan’s research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uman-computer-interaction.png" id="110" name="Google Shape;1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905000" y="1828800"/>
            <a:ext cx="5064718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1600200" y="1295400"/>
            <a:ext cx="6172200" cy="4572000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1799166" y="4159249"/>
            <a:ext cx="1788583" cy="2049682"/>
            <a:chOff x="1799166" y="4159249"/>
            <a:chExt cx="1788583" cy="2049682"/>
          </a:xfrm>
        </p:grpSpPr>
        <p:pic>
          <p:nvPicPr>
            <p:cNvPr descr="human-computer-interaction.png" id="113" name="Google Shape;113;p15"/>
            <p:cNvPicPr preferRelativeResize="0"/>
            <p:nvPr/>
          </p:nvPicPr>
          <p:blipFill rotWithShape="1">
            <a:blip r:embed="rId3">
              <a:alphaModFix/>
            </a:blip>
            <a:srcRect b="-1249" l="66774" r="-2088" t="62417"/>
            <a:stretch/>
          </p:blipFill>
          <p:spPr>
            <a:xfrm flipH="1">
              <a:off x="1799166" y="4159249"/>
              <a:ext cx="1788583" cy="1449917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114" name="Google Shape;114;p15"/>
            <p:cNvSpPr txBox="1"/>
            <p:nvPr/>
          </p:nvSpPr>
          <p:spPr>
            <a:xfrm>
              <a:off x="1905000" y="5562600"/>
              <a:ext cx="167312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Computational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Modeling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5355164" y="1968500"/>
            <a:ext cx="2802230" cy="1672167"/>
            <a:chOff x="5355164" y="1968500"/>
            <a:chExt cx="2802230" cy="1672167"/>
          </a:xfrm>
        </p:grpSpPr>
        <p:pic>
          <p:nvPicPr>
            <p:cNvPr descr="human-computer-interaction.png"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51473" l="2206" r="68121" t="3742"/>
            <a:stretch/>
          </p:blipFill>
          <p:spPr>
            <a:xfrm flipH="1">
              <a:off x="5355164" y="1968500"/>
              <a:ext cx="1502836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 txBox="1"/>
            <p:nvPr/>
          </p:nvSpPr>
          <p:spPr>
            <a:xfrm>
              <a:off x="7010400" y="2438400"/>
              <a:ext cx="1146994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Cognitive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Science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3524250" y="4267200"/>
            <a:ext cx="2222500" cy="1638299"/>
            <a:chOff x="3524250" y="4267200"/>
            <a:chExt cx="2222500" cy="1638299"/>
          </a:xfrm>
        </p:grpSpPr>
        <p:pic>
          <p:nvPicPr>
            <p:cNvPr descr="human-computer-interaction.png" id="119" name="Google Shape;119;p15"/>
            <p:cNvPicPr preferRelativeResize="0"/>
            <p:nvPr/>
          </p:nvPicPr>
          <p:blipFill rotWithShape="1">
            <a:blip r:embed="rId3">
              <a:alphaModFix/>
            </a:blip>
            <a:srcRect b="-9185" l="24148" r="31970" t="74888"/>
            <a:stretch/>
          </p:blipFill>
          <p:spPr>
            <a:xfrm flipH="1">
              <a:off x="3524250" y="4624916"/>
              <a:ext cx="2222500" cy="1280583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0" name="Google Shape;120;p15"/>
            <p:cNvSpPr txBox="1"/>
            <p:nvPr/>
          </p:nvSpPr>
          <p:spPr>
            <a:xfrm>
              <a:off x="3657600" y="4267200"/>
              <a:ext cx="12625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Interaction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Design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15"/>
          <p:cNvGrpSpPr/>
          <p:nvPr/>
        </p:nvGrpSpPr>
        <p:grpSpPr>
          <a:xfrm>
            <a:off x="3238498" y="1968500"/>
            <a:ext cx="2233084" cy="1672167"/>
            <a:chOff x="3238498" y="1968500"/>
            <a:chExt cx="2233084" cy="1672167"/>
          </a:xfrm>
        </p:grpSpPr>
        <p:pic>
          <p:nvPicPr>
            <p:cNvPr descr="human-computer-interaction.png" id="122" name="Google Shape;122;p15"/>
            <p:cNvPicPr preferRelativeResize="0"/>
            <p:nvPr/>
          </p:nvPicPr>
          <p:blipFill rotWithShape="1">
            <a:blip r:embed="rId3">
              <a:alphaModFix/>
            </a:blip>
            <a:srcRect b="51473" l="29581" r="26327" t="3742"/>
            <a:stretch/>
          </p:blipFill>
          <p:spPr>
            <a:xfrm flipH="1">
              <a:off x="3238498" y="1968500"/>
              <a:ext cx="2233084" cy="1672167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23" name="Google Shape;123;p15"/>
            <p:cNvSpPr txBox="1"/>
            <p:nvPr/>
          </p:nvSpPr>
          <p:spPr>
            <a:xfrm>
              <a:off x="3657600" y="2362200"/>
              <a:ext cx="1489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Basic operations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330" lvl="0" marL="46863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Nominal (N)</a:t>
            </a:r>
            <a:endParaRPr/>
          </a:p>
          <a:p>
            <a:pPr indent="-347980" lvl="1" marL="8686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Equality: = and ≠</a:t>
            </a:r>
            <a:endParaRPr/>
          </a:p>
          <a:p>
            <a:pPr indent="-347980" lvl="1" marL="8686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Frequency: how often does </a:t>
            </a:r>
            <a:r>
              <a:rPr b="0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appear?</a:t>
            </a:r>
            <a:endParaRPr/>
          </a:p>
          <a:p>
            <a:pPr indent="-220344" lvl="0" marL="53721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Ordinal (O)</a:t>
            </a:r>
            <a:endParaRPr/>
          </a:p>
          <a:p>
            <a:pPr indent="-347980" lvl="1" marL="8686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 to other points: &gt;, &lt;, ≥, ≤</a:t>
            </a:r>
            <a:endParaRPr/>
          </a:p>
          <a:p>
            <a:pPr indent="-347980" lvl="1" marL="8686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Distribution: inference on relative frequency</a:t>
            </a:r>
            <a:endParaRPr/>
          </a:p>
          <a:p>
            <a:pPr indent="-241934" lvl="0" marL="53721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85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Quantitative (Q)</a:t>
            </a:r>
            <a:endParaRPr/>
          </a:p>
          <a:p>
            <a:pPr indent="-347980" lvl="1" marL="8686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mathematical operations: (+, -, *, /, etc.)</a:t>
            </a:r>
            <a:endParaRPr/>
          </a:p>
          <a:p>
            <a:pPr indent="-347980" lvl="1" marL="86868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Descriptive statistics: </a:t>
            </a:r>
            <a:r>
              <a:rPr b="0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average, standard deviation, etc.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Why is this important?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have dimensions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Visualizations have dimensions, too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build visualizations, we need to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 dimensions to visual dimensions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question for this course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44"/>
          <p:cNvSpPr txBox="1"/>
          <p:nvPr>
            <p:ph idx="1" type="body"/>
          </p:nvPr>
        </p:nvSpPr>
        <p:spPr>
          <a:xfrm>
            <a:off x="457200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dimension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be mapped </a:t>
            </a:r>
            <a:endParaRPr/>
          </a:p>
          <a:p>
            <a:pPr indent="0" lvl="0" marL="0" marR="0" rtl="0" algn="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which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dimension?</a:t>
            </a:r>
            <a:endParaRPr/>
          </a:p>
          <a:p>
            <a: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4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390" name="Google Shape;390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Answer: it depends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7221" y="2020998"/>
            <a:ext cx="4308179" cy="315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981200"/>
            <a:ext cx="4294676" cy="321328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/>
          <p:nvPr/>
        </p:nvSpPr>
        <p:spPr>
          <a:xfrm>
            <a:off x="1280160" y="4956048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Crew	        Basketball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5859483" y="4956048"/>
            <a:ext cx="30480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Crew	        Basketball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2299854" y="1611868"/>
            <a:ext cx="51054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Height for Youth Sports Participants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we’ll cover in this class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6"/>
          <p:cNvSpPr txBox="1"/>
          <p:nvPr>
            <p:ph idx="1" type="body"/>
          </p:nvPr>
        </p:nvSpPr>
        <p:spPr>
          <a:xfrm>
            <a:off x="457200" y="12954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Visualization Fundamentals (next class)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Perception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Design Principles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Color Theory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Dealing with Multiple Variables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Data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Storytelling with Data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Data-Driven Journalism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Animation and Movement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Interactive Visualization</a:t>
            </a:r>
            <a:endParaRPr/>
          </a:p>
        </p:txBody>
      </p:sp>
      <p:sp>
        <p:nvSpPr>
          <p:cNvPr id="410" name="Google Shape;410;p46"/>
          <p:cNvSpPr txBox="1"/>
          <p:nvPr/>
        </p:nvSpPr>
        <p:spPr>
          <a:xfrm>
            <a:off x="457200" y="12954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Fundamentals (next class)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Perception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Principles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Theory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Dealing with Multiple Variables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Data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Storytelling with Data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Data-Driven Journalism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Animation and Movement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Visualization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6"/>
          <p:cNvSpPr txBox="1"/>
          <p:nvPr/>
        </p:nvSpPr>
        <p:spPr>
          <a:xfrm>
            <a:off x="8255000" y="15769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General information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website: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http://www.science.smith.edu/~jcrouser/SDS136/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Piazza Q&amp;A is live: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https://piazza.com/smith/fall2016/sds136/home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Syllabus (with slides after each lecture)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Textbooks (none required, reserves available)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Assignments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Grading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Accommodations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Structure of this course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Disclaimer: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class is an experiment in 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constructionism 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(the idea that people learn most effectively 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they’re building personally-meaningful things)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job as instructors:</a:t>
            </a:r>
            <a:endParaRPr/>
          </a:p>
        </p:txBody>
      </p:sp>
      <p:pic>
        <p:nvPicPr>
          <p:cNvPr descr="mage result for building blocks" id="425" name="Google Shape;4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10075"/>
            <a:ext cx="32575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question" id="426" name="Google Shape;42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4242" y="4572000"/>
            <a:ext cx="1563558" cy="2287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clipart heart person" id="427" name="Google Shape;427;p48"/>
          <p:cNvPicPr preferRelativeResize="0"/>
          <p:nvPr/>
        </p:nvPicPr>
        <p:blipFill rotWithShape="1">
          <a:blip r:embed="rId5">
            <a:alphaModFix/>
          </a:blip>
          <a:srcRect b="0" l="15175" r="5580" t="8989"/>
          <a:stretch/>
        </p:blipFill>
        <p:spPr>
          <a:xfrm>
            <a:off x="5791200" y="4648200"/>
            <a:ext cx="2962393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Assignments and grading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Participation (10%): show up, engage, and you’ll be fine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(30%): run during regular class time, hands-on look at how various visualization techniques work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Assignments (40%): built to help you become comfortable with applying the techniques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project (20%)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Preparing for labs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0"/>
          <p:cNvSpPr txBox="1"/>
          <p:nvPr>
            <p:ph idx="1" type="body"/>
          </p:nvPr>
        </p:nvSpPr>
        <p:spPr>
          <a:xfrm>
            <a:off x="457200" y="1570037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labs will be run using Tableau, a drag-and-drop visualization tool suite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Tableau for Teaching has donated license keys (good for one year) for everyone enrolled in this course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 for getting a license will be posted to Piazza shortly; please install before next Thursday!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help? Ping me or the TAs, or come to office hours</a:t>
            </a:r>
            <a:endParaRPr/>
          </a:p>
        </p:txBody>
      </p:sp>
      <p:pic>
        <p:nvPicPr>
          <p:cNvPr descr="tableau.png" id="441" name="Google Shape;44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800" y="1295400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Course project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1"/>
          <p:cNvSpPr txBox="1"/>
          <p:nvPr>
            <p:ph idx="1" type="body"/>
          </p:nvPr>
        </p:nvSpPr>
        <p:spPr>
          <a:xfrm>
            <a:off x="457200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330" lvl="0" marL="46863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Various industry partners (VIPs) have offered potential datasets and/or analysis questions</a:t>
            </a:r>
            <a:endParaRPr/>
          </a:p>
          <a:p>
            <a:pPr indent="-300355" lvl="0" marL="46863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You’re also welcome to propose your own!</a:t>
            </a:r>
            <a:endParaRPr/>
          </a:p>
          <a:p>
            <a:pPr indent="-11429" lvl="0" marL="12572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Goals:</a:t>
            </a:r>
            <a:endParaRPr/>
          </a:p>
          <a:p>
            <a:pPr indent="-349249" lvl="1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Merriweather Sans"/>
              <a:buChar char="-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how to break big, unwieldy questions down into clear, manageable problems</a:t>
            </a:r>
            <a:endParaRPr/>
          </a:p>
          <a:p>
            <a:pPr indent="-349250" lvl="1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out if/how the techniques we cover in class apply to your specific problems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7429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70"/>
              <a:buFont typeface="Merriweather Sans"/>
              <a:buChar char="-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visualization to address them</a:t>
            </a:r>
            <a:endParaRPr/>
          </a:p>
          <a:p>
            <a:pPr indent="-6350" lvl="1" marL="4000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Merriweather Sans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Several (graded) milestones along the way</a:t>
            </a:r>
            <a:endParaRPr/>
          </a:p>
          <a:p>
            <a:pPr indent="-11429" lvl="0" marL="12572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330" lvl="0" marL="46863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Demos and discussion on the final day of class</a:t>
            </a:r>
            <a:endParaRPr/>
          </a:p>
          <a:p>
            <a:pPr indent="-334010" lvl="1" marL="8572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29" lvl="0" marL="125729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gain real experience | solve real problems </a:t>
            </a:r>
            <a:endParaRPr/>
          </a:p>
          <a:p>
            <a:pPr indent="-11429" lvl="0" marL="125729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real relationships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457200" y="228600"/>
            <a:ext cx="868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Jordan’s research: educational tech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524000"/>
            <a:ext cx="3486150" cy="46482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524000"/>
            <a:ext cx="3429000" cy="23749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200" y="4144573"/>
            <a:ext cx="3429000" cy="2027627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you’ll get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2"/>
          <p:cNvSpPr txBox="1"/>
          <p:nvPr>
            <p:ph idx="1" type="body"/>
          </p:nvPr>
        </p:nvSpPr>
        <p:spPr>
          <a:xfrm>
            <a:off x="457200" y="1600200"/>
            <a:ext cx="8153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the end of this course, you will:</a:t>
            </a:r>
            <a:endParaRPr/>
          </a:p>
          <a:p>
            <a:pPr indent="-190500" lvl="1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 how to use visualization to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communicate ideas</a:t>
            </a:r>
            <a:endParaRPr/>
          </a:p>
          <a:p>
            <a:pPr indent="-190500" lvl="1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foundational methods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tools available</a:t>
            </a:r>
            <a:endParaRPr/>
          </a:p>
          <a:p>
            <a:pPr indent="-190500" lvl="1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familiar with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ongoing research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visualization</a:t>
            </a:r>
            <a:endParaRPr/>
          </a:p>
          <a:p>
            <a:pPr indent="-190500" lvl="1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access to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guest speakers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really cool places (National labs, other schools, major companies, etc.)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(marketable!) experience developing useful visualizations to solve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 problems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 expect from you</a:t>
            </a:r>
            <a:endParaRPr/>
          </a:p>
        </p:txBody>
      </p:sp>
      <p:sp>
        <p:nvSpPr>
          <p:cNvPr id="460" name="Google Shape;460;p5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like challenging problems, and you’re excited about “figuring stuff out”</a:t>
            </a:r>
            <a:endParaRPr/>
          </a:p>
          <a:p>
            <a:pPr indent="-123507" lvl="0" marL="182880" marR="0" rtl="0" algn="l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93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You’re willing to get comfortable asking questions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You’re interested in the perspectives of people with very different backgrounds from your own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turn things in on time, show up to class, or let me know in advance*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you can expect from me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4"/>
          <p:cNvSpPr txBox="1"/>
          <p:nvPr>
            <p:ph idx="1" type="body"/>
          </p:nvPr>
        </p:nvSpPr>
        <p:spPr>
          <a:xfrm>
            <a:off x="457200" y="1295400"/>
            <a:ext cx="822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I’m flexible w.r.t. the topics we cover: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457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Merriweather Sans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course is a collaboration</a:t>
            </a:r>
            <a:endParaRPr/>
          </a:p>
          <a:p>
            <a:pPr indent="-190500" lvl="1" marL="457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Merriweather Sans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there’s something you want to learn that’s not on the agenda, speak up!</a:t>
            </a:r>
            <a:endParaRPr/>
          </a:p>
          <a:p>
            <a:pPr indent="-7620" lvl="1" marL="27432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Merriweather San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I’m happy to share my professional connections:</a:t>
            </a:r>
            <a:endParaRPr/>
          </a:p>
          <a:p>
            <a:pPr indent="-190500" lvl="1" marL="457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Merriweather Sans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there’s a company or school you’d like to work with for your project, let me know and I’ll reach out to them</a:t>
            </a:r>
            <a:endParaRPr/>
          </a:p>
          <a:p>
            <a:pPr indent="-190500" lvl="1" marL="457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Merriweather Sans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the best way to get a job/internship/etc. is to convince someone on the inside that you’re awesome</a:t>
            </a:r>
            <a:endParaRPr/>
          </a:p>
          <a:p>
            <a:pPr indent="-7620" lvl="1" marL="27432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Merriweather San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Access:</a:t>
            </a:r>
            <a:endParaRPr/>
          </a:p>
          <a:p>
            <a:pPr indent="-190500" lvl="1" marL="457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Merriweather Sans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Office hours on Weds. morning, and by appointment (use my website to schedule)</a:t>
            </a:r>
            <a:endParaRPr/>
          </a:p>
          <a:p>
            <a:pPr indent="-190500" lvl="1" marL="457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Merriweather Sans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respond faster to questions posted to Piazza than to email (priority inbox)</a:t>
            </a:r>
            <a:endParaRPr/>
          </a:p>
          <a:p>
            <a:pPr indent="-190500" lvl="1" marL="457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Merriweather Sans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explore other options as needed (Google hangout, etc.)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Before next class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Jordan if you don’t have a computer that will support Tableau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 your first Piazza reflection: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was one thing about today’s class 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surprised you?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one question you have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you hope we’ll answer this semester?</a:t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0"/>
            <a:ext cx="8534400" cy="667742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Jordan’s research: big data analysis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200" y="3048000"/>
            <a:ext cx="3740848" cy="2679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3749291"/>
            <a:ext cx="3429000" cy="3108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42082" t="0"/>
          <a:stretch/>
        </p:blipFill>
        <p:spPr>
          <a:xfrm>
            <a:off x="4724400" y="1905000"/>
            <a:ext cx="3810000" cy="444043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>
            <p:ph type="title"/>
          </p:nvPr>
        </p:nvSpPr>
        <p:spPr>
          <a:xfrm>
            <a:off x="76200" y="228600"/>
            <a:ext cx="9067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Jordan’s research: computing for mental health</a:t>
            </a:r>
            <a:endParaRPr b="0" i="0" sz="3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24354" l="4107" r="3789" t="28351"/>
          <a:stretch/>
        </p:blipFill>
        <p:spPr>
          <a:xfrm>
            <a:off x="5164667" y="3176652"/>
            <a:ext cx="3037416" cy="98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5">
            <a:alphaModFix/>
          </a:blip>
          <a:srcRect b="59283" l="0" r="5637" t="0"/>
          <a:stretch/>
        </p:blipFill>
        <p:spPr>
          <a:xfrm>
            <a:off x="5105400" y="3786252"/>
            <a:ext cx="3073400" cy="78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" y="1822704"/>
            <a:ext cx="4495800" cy="503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67400" y="2362200"/>
            <a:ext cx="1272241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ge result for smith college museum of art" id="155" name="Google Shape;1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4721352"/>
            <a:ext cx="3653028" cy="243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Maggie: Smith College Museum of Art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e result for smith college museum of art" id="157" name="Google Shape;157;p19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19200"/>
            <a:ext cx="4674435" cy="3502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smith college museum of art" id="158" name="Google Shape;158;p19"/>
          <p:cNvPicPr preferRelativeResize="0"/>
          <p:nvPr/>
        </p:nvPicPr>
        <p:blipFill rotWithShape="1">
          <a:blip r:embed="rId5">
            <a:alphaModFix/>
          </a:blip>
          <a:srcRect b="1474" l="5710" r="5760" t="0"/>
          <a:stretch/>
        </p:blipFill>
        <p:spPr>
          <a:xfrm>
            <a:off x="4419600" y="1219200"/>
            <a:ext cx="4724400" cy="3502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smith college museum of art" id="159" name="Google Shape;159;p19"/>
          <p:cNvPicPr preferRelativeResize="0"/>
          <p:nvPr/>
        </p:nvPicPr>
        <p:blipFill rotWithShape="1">
          <a:blip r:embed="rId6">
            <a:alphaModFix/>
          </a:blip>
          <a:srcRect b="0" l="0" r="0" t="6135"/>
          <a:stretch/>
        </p:blipFill>
        <p:spPr>
          <a:xfrm>
            <a:off x="5370616" y="4721352"/>
            <a:ext cx="3810000" cy="2378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smith college museum of art" id="160" name="Google Shape;16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721352"/>
            <a:ext cx="381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turn!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Minute Biographies: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and pronouns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Year, school, and (potential) major 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Academic background</a:t>
            </a:r>
            <a:endParaRPr/>
          </a:p>
          <a:p>
            <a:pPr indent="-349250" lvl="2" marL="12001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◻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you ever taken a math or CS course before?</a:t>
            </a:r>
            <a:endParaRPr/>
          </a:p>
          <a:p>
            <a:pPr indent="-349250" lvl="2" marL="12001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◻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about art or design courses?</a:t>
            </a:r>
            <a:endParaRPr/>
          </a:p>
          <a:p>
            <a:pPr indent="-234950" lvl="2" marL="12001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0" marL="571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Questions: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brought you to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course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Merriweather Sans"/>
              <a:buChar char="-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one </a:t>
            </a: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thing </a:t>
            </a: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hope to get out of it?</a:t>
            </a:r>
            <a:endParaRPr/>
          </a:p>
          <a:p>
            <a:pPr indent="-190500" lvl="1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one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/ idea / curiosity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sometimes keeps you up at night?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359" lvl="0" marL="5715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29540" lvl="1" marL="457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this course</a:t>
            </a:r>
            <a:endParaRPr/>
          </a:p>
          <a:p>
            <a:pPr indent="-2794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is visualization useful?</a:t>
            </a:r>
            <a:endParaRPr/>
          </a:p>
          <a:p>
            <a:pPr indent="-2794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data?</a:t>
            </a:r>
            <a:endParaRPr/>
          </a:p>
          <a:p>
            <a:pPr indent="-2794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 of this course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